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6" r:id="rId9"/>
    <p:sldId id="268" r:id="rId10"/>
    <p:sldId id="265" r:id="rId11"/>
    <p:sldId id="269" r:id="rId12"/>
    <p:sldId id="262" r:id="rId13"/>
    <p:sldId id="263" r:id="rId14"/>
    <p:sldId id="264" r:id="rId15"/>
  </p:sldIdLst>
  <p:sldSz cx="18291175" cy="10290175"/>
  <p:notesSz cx="6858000" cy="9144000"/>
  <p:defaultTextStyle>
    <a:defPPr>
      <a:defRPr lang="ru-RU"/>
    </a:defPPr>
    <a:lvl1pPr marL="0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583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9166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749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8332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914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7497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2080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6663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Светлый стиль 3 -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94660"/>
  </p:normalViewPr>
  <p:slideViewPr>
    <p:cSldViewPr>
      <p:cViewPr>
        <p:scale>
          <a:sx n="50" d="100"/>
          <a:sy n="50" d="100"/>
        </p:scale>
        <p:origin x="-970" y="-182"/>
      </p:cViewPr>
      <p:guideLst>
        <p:guide orient="horz" pos="3241"/>
        <p:guide pos="57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54750" y="0"/>
            <a:ext cx="15090219" cy="45734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917" tIns="91458" rIns="182917" bIns="91458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265" y="4802081"/>
            <a:ext cx="15090219" cy="2286706"/>
          </a:xfrm>
        </p:spPr>
        <p:txBody>
          <a:bodyPr>
            <a:noAutofit/>
          </a:bodyPr>
          <a:lstStyle>
            <a:lvl1pPr>
              <a:defRPr sz="1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265" y="7088787"/>
            <a:ext cx="13718381" cy="1486359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5600">
                <a:solidFill>
                  <a:schemeClr val="tx2"/>
                </a:solidFill>
              </a:defRPr>
            </a:lvl1pPr>
            <a:lvl2pPr marL="914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9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8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74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2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66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D1CD-B041-4CF1-A909-D2F4096E4417}" type="datetimeFigureOut">
              <a:rPr lang="ru-RU" smtClean="0"/>
              <a:t>12.06.2022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D58-FC33-48E6-A593-9BA65C9CC34B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1554750" y="9261157"/>
            <a:ext cx="15090219" cy="411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917" tIns="91458" rIns="182917" bIns="91458"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29117" y="1029018"/>
            <a:ext cx="14480514" cy="5831099"/>
          </a:xfrm>
        </p:spPr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D1CD-B041-4CF1-A909-D2F4096E4417}" type="datetimeFigureOut">
              <a:rPr lang="ru-RU" smtClean="0"/>
              <a:t>12.06.2022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D58-FC33-48E6-A593-9BA65C9CC34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4265" y="1029020"/>
            <a:ext cx="3658235" cy="8117803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2500" y="1029019"/>
            <a:ext cx="11431984" cy="7317458"/>
          </a:xfrm>
        </p:spPr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D1CD-B041-4CF1-A909-D2F4096E4417}" type="datetimeFigureOut">
              <a:rPr lang="ru-RU" smtClean="0"/>
              <a:t>12.06.2022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D58-FC33-48E6-A593-9BA65C9CC34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D1CD-B041-4CF1-A909-D2F4096E4417}" type="datetimeFigureOut">
              <a:rPr lang="ru-RU" smtClean="0"/>
              <a:t>12.06.2022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D58-FC33-48E6-A593-9BA65C9CC34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54750" y="0"/>
            <a:ext cx="15090219" cy="45734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917" tIns="91458" rIns="182917" bIns="91458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265" y="4916417"/>
            <a:ext cx="15090219" cy="2515376"/>
          </a:xfrm>
        </p:spPr>
        <p:txBody>
          <a:bodyPr anchor="b" anchorCtr="0"/>
          <a:lstStyle>
            <a:lvl1pPr algn="l">
              <a:defRPr sz="108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265" y="7431793"/>
            <a:ext cx="13718381" cy="137202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5600">
                <a:solidFill>
                  <a:schemeClr val="tx2"/>
                </a:solidFill>
              </a:defRPr>
            </a:lvl1pPr>
            <a:lvl2pPr marL="914583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916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749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8332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914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7497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2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6663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D1CD-B041-4CF1-A909-D2F4096E4417}" type="datetimeFigureOut">
              <a:rPr lang="ru-RU" smtClean="0"/>
              <a:t>12.06.2022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D58-FC33-48E6-A593-9BA65C9CC34B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/>
          <p:cNvSpPr/>
          <p:nvPr/>
        </p:nvSpPr>
        <p:spPr>
          <a:xfrm>
            <a:off x="1554750" y="9261157"/>
            <a:ext cx="15090219" cy="411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917" tIns="91458" rIns="182917" bIns="91458"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265" y="914684"/>
            <a:ext cx="7316470" cy="565273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98014" y="914684"/>
            <a:ext cx="7316470" cy="565273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D1CD-B041-4CF1-A909-D2F4096E4417}" type="datetimeFigureOut">
              <a:rPr lang="ru-RU" smtClean="0"/>
              <a:t>12.06.2022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D58-FC33-48E6-A593-9BA65C9CC34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8168" y="914682"/>
            <a:ext cx="7316470" cy="959940"/>
          </a:xfrm>
        </p:spPr>
        <p:txBody>
          <a:bodyPr anchor="b">
            <a:noAutofit/>
          </a:bodyPr>
          <a:lstStyle>
            <a:lvl1pPr marL="0" indent="0">
              <a:buNone/>
              <a:defRPr sz="5600" b="0">
                <a:latin typeface="+mj-lt"/>
              </a:defRPr>
            </a:lvl1pPr>
            <a:lvl2pPr marL="914583" indent="0">
              <a:buNone/>
              <a:defRPr sz="4000" b="1"/>
            </a:lvl2pPr>
            <a:lvl3pPr marL="1829166" indent="0">
              <a:buNone/>
              <a:defRPr sz="3600" b="1"/>
            </a:lvl3pPr>
            <a:lvl4pPr marL="2743749" indent="0">
              <a:buNone/>
              <a:defRPr sz="3200" b="1"/>
            </a:lvl4pPr>
            <a:lvl5pPr marL="3658332" indent="0">
              <a:buNone/>
              <a:defRPr sz="3200" b="1"/>
            </a:lvl5pPr>
            <a:lvl6pPr marL="4572914" indent="0">
              <a:buNone/>
              <a:defRPr sz="3200" b="1"/>
            </a:lvl6pPr>
            <a:lvl7pPr marL="5487497" indent="0">
              <a:buNone/>
              <a:defRPr sz="3200" b="1"/>
            </a:lvl7pPr>
            <a:lvl8pPr marL="6402080" indent="0">
              <a:buNone/>
              <a:defRPr sz="3200" b="1"/>
            </a:lvl8pPr>
            <a:lvl9pPr marL="7316663" indent="0">
              <a:buNone/>
              <a:defRPr sz="3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8168" y="1994511"/>
            <a:ext cx="7316470" cy="4573411"/>
          </a:xfrm>
        </p:spPr>
        <p:txBody>
          <a:bodyPr anchor="t" anchorCtr="0"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91917" y="914682"/>
            <a:ext cx="7316470" cy="959940"/>
          </a:xfrm>
        </p:spPr>
        <p:txBody>
          <a:bodyPr anchor="b">
            <a:noAutofit/>
          </a:bodyPr>
          <a:lstStyle>
            <a:lvl1pPr marL="0" indent="0">
              <a:buNone/>
              <a:defRPr sz="5600" b="0">
                <a:latin typeface="+mj-lt"/>
              </a:defRPr>
            </a:lvl1pPr>
            <a:lvl2pPr marL="914583" indent="0">
              <a:buNone/>
              <a:defRPr sz="4000" b="1"/>
            </a:lvl2pPr>
            <a:lvl3pPr marL="1829166" indent="0">
              <a:buNone/>
              <a:defRPr sz="3600" b="1"/>
            </a:lvl3pPr>
            <a:lvl4pPr marL="2743749" indent="0">
              <a:buNone/>
              <a:defRPr sz="3200" b="1"/>
            </a:lvl4pPr>
            <a:lvl5pPr marL="3658332" indent="0">
              <a:buNone/>
              <a:defRPr sz="3200" b="1"/>
            </a:lvl5pPr>
            <a:lvl6pPr marL="4572914" indent="0">
              <a:buNone/>
              <a:defRPr sz="3200" b="1"/>
            </a:lvl6pPr>
            <a:lvl7pPr marL="5487497" indent="0">
              <a:buNone/>
              <a:defRPr sz="3200" b="1"/>
            </a:lvl7pPr>
            <a:lvl8pPr marL="6402080" indent="0">
              <a:buNone/>
              <a:defRPr sz="3200" b="1"/>
            </a:lvl8pPr>
            <a:lvl9pPr marL="7316663" indent="0">
              <a:buNone/>
              <a:defRPr sz="3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91917" y="1994511"/>
            <a:ext cx="7316470" cy="4573411"/>
          </a:xfrm>
        </p:spPr>
        <p:txBody>
          <a:bodyPr anchor="t" anchorCtr="0"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D1CD-B041-4CF1-A909-D2F4096E4417}" type="datetimeFigureOut">
              <a:rPr lang="ru-RU" smtClean="0"/>
              <a:t>12.06.2022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D58-FC33-48E6-A593-9BA65C9CC34B}" type="slidenum">
              <a:rPr lang="ru-RU" smtClean="0"/>
              <a:t>‹#›</a:t>
            </a:fld>
            <a:endParaRPr lang="ru-RU"/>
          </a:p>
        </p:txBody>
      </p:sp>
      <p:cxnSp>
        <p:nvCxnSpPr>
          <p:cNvPr id="11" name="Straight Connector 10"/>
          <p:cNvCxnSpPr/>
          <p:nvPr/>
        </p:nvCxnSpPr>
        <p:spPr>
          <a:xfrm>
            <a:off x="1518168" y="1874623"/>
            <a:ext cx="7316470" cy="2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9291917" y="1874623"/>
            <a:ext cx="7316470" cy="2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D1CD-B041-4CF1-A909-D2F4096E4417}" type="datetimeFigureOut">
              <a:rPr lang="ru-RU" smtClean="0"/>
              <a:t>12.06.2022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D58-FC33-48E6-A593-9BA65C9CC34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D1CD-B041-4CF1-A909-D2F4096E4417}" type="datetimeFigureOut">
              <a:rPr lang="ru-RU" smtClean="0"/>
              <a:t>12.06.2022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D58-FC33-48E6-A593-9BA65C9CC34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265" y="6860117"/>
            <a:ext cx="13572052" cy="2401041"/>
          </a:xfrm>
        </p:spPr>
        <p:txBody>
          <a:bodyPr anchor="b">
            <a:normAutofit/>
          </a:bodyPr>
          <a:lstStyle>
            <a:lvl1pPr algn="l">
              <a:defRPr sz="10800" b="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3021" y="686013"/>
            <a:ext cx="9191463" cy="6174103"/>
          </a:xfrm>
        </p:spPr>
        <p:txBody>
          <a:bodyPr/>
          <a:lstStyle>
            <a:lvl1pPr>
              <a:defRPr sz="4800"/>
            </a:lvl1pPr>
            <a:lvl2pPr>
              <a:defRPr sz="44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270" y="686012"/>
            <a:ext cx="5348242" cy="6174105"/>
          </a:xfrm>
        </p:spPr>
        <p:txBody>
          <a:bodyPr>
            <a:normAutofit/>
          </a:bodyPr>
          <a:lstStyle>
            <a:lvl1pPr marL="0" indent="0">
              <a:buNone/>
              <a:defRPr sz="4200">
                <a:solidFill>
                  <a:schemeClr val="tx2"/>
                </a:solidFill>
              </a:defRPr>
            </a:lvl1pPr>
            <a:lvl2pPr marL="914583" indent="0">
              <a:buNone/>
              <a:defRPr sz="2400"/>
            </a:lvl2pPr>
            <a:lvl3pPr marL="1829166" indent="0">
              <a:buNone/>
              <a:defRPr sz="2000"/>
            </a:lvl3pPr>
            <a:lvl4pPr marL="2743749" indent="0">
              <a:buNone/>
              <a:defRPr sz="1800"/>
            </a:lvl4pPr>
            <a:lvl5pPr marL="3658332" indent="0">
              <a:buNone/>
              <a:defRPr sz="1800"/>
            </a:lvl5pPr>
            <a:lvl6pPr marL="4572914" indent="0">
              <a:buNone/>
              <a:defRPr sz="1800"/>
            </a:lvl6pPr>
            <a:lvl7pPr marL="5487497" indent="0">
              <a:buNone/>
              <a:defRPr sz="1800"/>
            </a:lvl7pPr>
            <a:lvl8pPr marL="6402080" indent="0">
              <a:buNone/>
              <a:defRPr sz="1800"/>
            </a:lvl8pPr>
            <a:lvl9pPr marL="7316663" indent="0">
              <a:buNone/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D1CD-B041-4CF1-A909-D2F4096E4417}" type="datetimeFigureOut">
              <a:rPr lang="ru-RU" smtClean="0"/>
              <a:t>12.06.2022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D58-FC33-48E6-A593-9BA65C9CC34B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4307250" y="3772668"/>
            <a:ext cx="5716764" cy="3177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8167" y="6860117"/>
            <a:ext cx="13572052" cy="2401041"/>
          </a:xfrm>
        </p:spPr>
        <p:txBody>
          <a:bodyPr anchor="b">
            <a:normAutofit/>
          </a:bodyPr>
          <a:lstStyle>
            <a:lvl1pPr algn="l">
              <a:defRPr sz="10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54750" y="686011"/>
            <a:ext cx="15090219" cy="4344741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6400"/>
            </a:lvl1pPr>
            <a:lvl2pPr marL="914583" indent="0">
              <a:buNone/>
              <a:defRPr sz="5600"/>
            </a:lvl2pPr>
            <a:lvl3pPr marL="1829166" indent="0">
              <a:buNone/>
              <a:defRPr sz="4800"/>
            </a:lvl3pPr>
            <a:lvl4pPr marL="2743749" indent="0">
              <a:buNone/>
              <a:defRPr sz="4000"/>
            </a:lvl4pPr>
            <a:lvl5pPr marL="3658332" indent="0">
              <a:buNone/>
              <a:defRPr sz="4000"/>
            </a:lvl5pPr>
            <a:lvl6pPr marL="4572914" indent="0">
              <a:buNone/>
              <a:defRPr sz="4000"/>
            </a:lvl6pPr>
            <a:lvl7pPr marL="5487497" indent="0">
              <a:buNone/>
              <a:defRPr sz="4000"/>
            </a:lvl7pPr>
            <a:lvl8pPr marL="6402080" indent="0">
              <a:buNone/>
              <a:defRPr sz="4000"/>
            </a:lvl8pPr>
            <a:lvl9pPr marL="7316663" indent="0">
              <a:buNone/>
              <a:defRPr sz="4000"/>
            </a:lvl9pPr>
          </a:lstStyle>
          <a:p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01080" y="5259424"/>
            <a:ext cx="14785366" cy="120766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3600"/>
            </a:lvl1pPr>
            <a:lvl2pPr marL="914583" indent="0">
              <a:buNone/>
              <a:defRPr sz="2400"/>
            </a:lvl2pPr>
            <a:lvl3pPr marL="1829166" indent="0">
              <a:buNone/>
              <a:defRPr sz="2000"/>
            </a:lvl3pPr>
            <a:lvl4pPr marL="2743749" indent="0">
              <a:buNone/>
              <a:defRPr sz="1800"/>
            </a:lvl4pPr>
            <a:lvl5pPr marL="3658332" indent="0">
              <a:buNone/>
              <a:defRPr sz="1800"/>
            </a:lvl5pPr>
            <a:lvl6pPr marL="4572914" indent="0">
              <a:buNone/>
              <a:defRPr sz="1800"/>
            </a:lvl6pPr>
            <a:lvl7pPr marL="5487497" indent="0">
              <a:buNone/>
              <a:defRPr sz="1800"/>
            </a:lvl7pPr>
            <a:lvl8pPr marL="6402080" indent="0">
              <a:buNone/>
              <a:defRPr sz="1800"/>
            </a:lvl8pPr>
            <a:lvl9pPr marL="7316663" indent="0">
              <a:buNone/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D1CD-B041-4CF1-A909-D2F4096E4417}" type="datetimeFigureOut">
              <a:rPr lang="ru-RU" smtClean="0"/>
              <a:t>12.06.2022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D58-FC33-48E6-A593-9BA65C9CC34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264" y="6860117"/>
            <a:ext cx="13565955" cy="2401041"/>
          </a:xfrm>
          <a:prstGeom prst="rect">
            <a:avLst/>
          </a:prstGeom>
        </p:spPr>
        <p:txBody>
          <a:bodyPr vert="horz" lIns="182917" tIns="91458" rIns="182917" bIns="91458" rtlCol="0" anchor="b" anchorCtr="0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265" y="1029018"/>
            <a:ext cx="15090219" cy="5831099"/>
          </a:xfrm>
          <a:prstGeom prst="rect">
            <a:avLst/>
          </a:prstGeom>
        </p:spPr>
        <p:txBody>
          <a:bodyPr vert="horz" lIns="182917" tIns="91458" rIns="182917" bIns="91458" rtlCol="0" anchor="ctr" anchorCtr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498970" y="9316038"/>
            <a:ext cx="4267941" cy="547857"/>
          </a:xfrm>
          <a:prstGeom prst="rect">
            <a:avLst/>
          </a:prstGeom>
        </p:spPr>
        <p:txBody>
          <a:bodyPr vert="horz" lIns="182917" tIns="91458" rIns="182917" bIns="91458" rtlCol="0" anchor="ctr"/>
          <a:lstStyle>
            <a:lvl1pPr algn="r">
              <a:defRPr sz="24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F0BED1CD-B041-4CF1-A909-D2F4096E4417}" type="datetimeFigureOut">
              <a:rPr lang="ru-RU" smtClean="0"/>
              <a:t>12.06.2022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266" y="9316038"/>
            <a:ext cx="9749430" cy="547857"/>
          </a:xfrm>
          <a:prstGeom prst="rect">
            <a:avLst/>
          </a:prstGeom>
        </p:spPr>
        <p:txBody>
          <a:bodyPr vert="horz" lIns="182917" tIns="91458" rIns="182917" bIns="91458" rtlCol="0" anchor="ctr"/>
          <a:lstStyle>
            <a:lvl1pPr algn="l">
              <a:defRPr sz="24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42646" y="8533985"/>
            <a:ext cx="1524265" cy="547857"/>
          </a:xfrm>
          <a:prstGeom prst="rect">
            <a:avLst/>
          </a:prstGeom>
        </p:spPr>
        <p:txBody>
          <a:bodyPr vert="horz" lIns="182917" tIns="91458" rIns="182917" bIns="91458" rtlCol="0" anchor="ctr"/>
          <a:lstStyle>
            <a:lvl1pPr algn="r"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2CD03D58-FC33-48E6-A593-9BA65C9CC34B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/>
          <p:cNvSpPr/>
          <p:nvPr/>
        </p:nvSpPr>
        <p:spPr>
          <a:xfrm>
            <a:off x="1554750" y="0"/>
            <a:ext cx="15090219" cy="5716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917" tIns="91458" rIns="182917" bIns="91458"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54750" y="9261157"/>
            <a:ext cx="15090219" cy="411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917" tIns="91458" rIns="182917" bIns="91458"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29166" rtl="0" eaLnBrk="1" latinLnBrk="0" hangingPunct="1">
        <a:spcBef>
          <a:spcPct val="0"/>
        </a:spcBef>
        <a:buNone/>
        <a:defRPr sz="108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48750" indent="-548750" algn="l" defTabSz="1829166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4800" kern="1200">
          <a:solidFill>
            <a:schemeClr val="tx2"/>
          </a:solidFill>
          <a:latin typeface="+mn-lt"/>
          <a:ea typeface="+mn-ea"/>
          <a:cs typeface="+mn-cs"/>
        </a:defRPr>
      </a:lvl1pPr>
      <a:lvl2pPr marL="1188958" indent="-548750" algn="l" defTabSz="1829166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4400" kern="1200">
          <a:solidFill>
            <a:schemeClr val="tx2"/>
          </a:solidFill>
          <a:latin typeface="+mn-lt"/>
          <a:ea typeface="+mn-ea"/>
          <a:cs typeface="+mn-cs"/>
        </a:defRPr>
      </a:lvl2pPr>
      <a:lvl3pPr marL="1737707" indent="-457291" algn="l" defTabSz="1829166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4000" kern="1200">
          <a:solidFill>
            <a:schemeClr val="tx2"/>
          </a:solidFill>
          <a:latin typeface="+mn-lt"/>
          <a:ea typeface="+mn-ea"/>
          <a:cs typeface="+mn-cs"/>
        </a:defRPr>
      </a:lvl3pPr>
      <a:lvl4pPr marL="2286457" indent="-457291" algn="l" defTabSz="1829166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3600" kern="1200">
          <a:solidFill>
            <a:schemeClr val="tx2"/>
          </a:solidFill>
          <a:latin typeface="+mn-lt"/>
          <a:ea typeface="+mn-ea"/>
          <a:cs typeface="+mn-cs"/>
        </a:defRPr>
      </a:lvl4pPr>
      <a:lvl5pPr marL="2743749" indent="-457291" algn="l" defTabSz="1829166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3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292498" indent="-457291" algn="l" defTabSz="1829166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6pPr>
      <a:lvl7pPr marL="3804665" indent="-457291" algn="l" defTabSz="1829166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7pPr>
      <a:lvl8pPr marL="4389998" indent="-457291" algn="l" defTabSz="1829166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8pPr>
      <a:lvl9pPr marL="4938748" indent="-457291" algn="l" defTabSz="1829166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583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9166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749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8332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914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7497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2080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6663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11414" y="391094"/>
            <a:ext cx="15124305" cy="2401399"/>
          </a:xfrm>
          <a:prstGeom prst="rect">
            <a:avLst/>
          </a:prstGeom>
          <a:noFill/>
        </p:spPr>
        <p:txBody>
          <a:bodyPr wrap="square" lIns="182917" tIns="91458" rIns="182917" bIns="91458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tx2">
                    <a:lumMod val="50000"/>
                  </a:schemeClr>
                </a:solidFill>
              </a:rPr>
              <a:t>Государственное бюджетное профессиональное образовательное учреждение </a:t>
            </a:r>
          </a:p>
          <a:p>
            <a:pPr algn="ctr"/>
            <a:r>
              <a:rPr lang="ru-RU" b="1" dirty="0" smtClean="0">
                <a:solidFill>
                  <a:schemeClr val="tx2">
                    <a:lumMod val="50000"/>
                  </a:schemeClr>
                </a:solidFill>
              </a:rPr>
              <a:t>Ростовской области </a:t>
            </a:r>
          </a:p>
          <a:p>
            <a:pPr algn="ctr"/>
            <a:r>
              <a:rPr lang="ru-RU" b="1" dirty="0" smtClean="0">
                <a:solidFill>
                  <a:schemeClr val="tx2">
                    <a:lumMod val="50000"/>
                  </a:schemeClr>
                </a:solidFill>
              </a:rPr>
              <a:t>Таганрогский авиационный колледж им. В.М. </a:t>
            </a:r>
            <a:r>
              <a:rPr lang="ru-RU" b="1" dirty="0" err="1" smtClean="0">
                <a:solidFill>
                  <a:schemeClr val="tx2">
                    <a:lumMod val="50000"/>
                  </a:schemeClr>
                </a:solidFill>
              </a:rPr>
              <a:t>Петлякова</a:t>
            </a:r>
            <a:endParaRPr lang="ru-RU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11414" y="2984182"/>
            <a:ext cx="15124305" cy="1293061"/>
          </a:xfrm>
          <a:prstGeom prst="rect">
            <a:avLst/>
          </a:prstGeom>
          <a:noFill/>
        </p:spPr>
        <p:txBody>
          <a:bodyPr wrap="square" lIns="182917" tIns="91458" rIns="182917" bIns="91458" rtlCol="0">
            <a:spAutoFit/>
          </a:bodyPr>
          <a:lstStyle/>
          <a:p>
            <a:pPr algn="ctr"/>
            <a:r>
              <a:rPr lang="ru-RU" sz="7200" b="1" dirty="0">
                <a:solidFill>
                  <a:schemeClr val="tx2">
                    <a:lumMod val="50000"/>
                  </a:schemeClr>
                </a:solidFill>
              </a:rPr>
              <a:t>Дипломная работа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511414" y="4856968"/>
            <a:ext cx="15124305" cy="1662507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algn="ctr"/>
            <a:r>
              <a:rPr lang="ru-RU" sz="4800" b="1" dirty="0">
                <a:solidFill>
                  <a:schemeClr val="tx2">
                    <a:lumMod val="50000"/>
                  </a:schemeClr>
                </a:solidFill>
              </a:rPr>
              <a:t>Разработка электронного интернет-магазина мебели "</a:t>
            </a:r>
            <a:r>
              <a:rPr lang="en-US" sz="4800" b="1" dirty="0">
                <a:solidFill>
                  <a:schemeClr val="tx2">
                    <a:lumMod val="50000"/>
                  </a:schemeClr>
                </a:solidFill>
              </a:rPr>
              <a:t>MyRoom</a:t>
            </a:r>
            <a:r>
              <a:rPr lang="ru-RU" sz="4800" b="1" dirty="0">
                <a:solidFill>
                  <a:schemeClr val="tx2">
                    <a:lumMod val="50000"/>
                  </a:schemeClr>
                </a:solidFill>
              </a:rPr>
              <a:t>"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511414" y="7594116"/>
            <a:ext cx="15124305" cy="1662507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algn="r">
              <a:buNone/>
            </a:pPr>
            <a:r>
              <a:rPr lang="ru-RU" sz="4800" b="1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</a:rPr>
              <a:t>Выполнил: Чидлеев Дмитрий Сергеевич</a:t>
            </a:r>
          </a:p>
          <a:p>
            <a:pPr algn="r">
              <a:buNone/>
            </a:pPr>
            <a:r>
              <a:rPr lang="ru-RU" sz="4800" b="1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</a:rPr>
              <a:t>Руководитель: Савичев Александр Валерьевич</a:t>
            </a:r>
            <a:endParaRPr lang="ru-RU" sz="48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10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655455" y="535154"/>
            <a:ext cx="14836223" cy="1293061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lvl="0" algn="ctr"/>
            <a:r>
              <a:rPr lang="ru-RU" sz="7200" b="1" dirty="0">
                <a:solidFill>
                  <a:srgbClr val="465E9C">
                    <a:lumMod val="50000"/>
                  </a:srgbClr>
                </a:solidFill>
              </a:rPr>
              <a:t>Формы регистрации и входа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162" y="1867566"/>
            <a:ext cx="5329517" cy="587608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234" y="1867567"/>
            <a:ext cx="4430385" cy="573825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879" y="1867567"/>
            <a:ext cx="4415118" cy="626850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71234" y="7616189"/>
            <a:ext cx="4430385" cy="554169"/>
          </a:xfrm>
          <a:prstGeom prst="rect">
            <a:avLst/>
          </a:prstGeom>
          <a:noFill/>
        </p:spPr>
        <p:txBody>
          <a:bodyPr wrap="square" lIns="182917" tIns="91458" rIns="182917" bIns="91458" rtlCol="0">
            <a:spAutoFit/>
          </a:bodyPr>
          <a:lstStyle/>
          <a:p>
            <a:pPr algn="ctr"/>
            <a:r>
              <a:rPr lang="ru-RU" sz="2400" dirty="0">
                <a:solidFill>
                  <a:schemeClr val="tx2">
                    <a:lumMod val="50000"/>
                  </a:schemeClr>
                </a:solidFill>
              </a:rPr>
              <a:t>Форма регистрации – 1 этап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63246" y="8192431"/>
            <a:ext cx="4430385" cy="554169"/>
          </a:xfrm>
          <a:prstGeom prst="rect">
            <a:avLst/>
          </a:prstGeom>
          <a:noFill/>
        </p:spPr>
        <p:txBody>
          <a:bodyPr wrap="square" lIns="182917" tIns="91458" rIns="182917" bIns="91458" rtlCol="0">
            <a:spAutoFit/>
          </a:bodyPr>
          <a:lstStyle/>
          <a:p>
            <a:pPr algn="ctr"/>
            <a:r>
              <a:rPr lang="ru-RU" sz="2400" dirty="0">
                <a:solidFill>
                  <a:schemeClr val="tx2">
                    <a:lumMod val="50000"/>
                  </a:schemeClr>
                </a:solidFill>
              </a:rPr>
              <a:t>Форма регистрации – 2 этап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62162" y="7743652"/>
            <a:ext cx="5329517" cy="554169"/>
          </a:xfrm>
          <a:prstGeom prst="rect">
            <a:avLst/>
          </a:prstGeom>
          <a:noFill/>
        </p:spPr>
        <p:txBody>
          <a:bodyPr wrap="square" lIns="182917" tIns="91458" rIns="182917" bIns="91458" rtlCol="0">
            <a:spAutoFit/>
          </a:bodyPr>
          <a:lstStyle/>
          <a:p>
            <a:pPr algn="ctr"/>
            <a:r>
              <a:rPr lang="ru-RU" sz="2400" dirty="0">
                <a:solidFill>
                  <a:schemeClr val="tx2">
                    <a:lumMod val="50000"/>
                  </a:schemeClr>
                </a:solidFill>
              </a:rPr>
              <a:t>Форма входа в личный профиль</a:t>
            </a:r>
          </a:p>
        </p:txBody>
      </p:sp>
    </p:spTree>
    <p:extLst>
      <p:ext uri="{BB962C8B-B14F-4D97-AF65-F5344CB8AC3E}">
        <p14:creationId xmlns:p14="http://schemas.microsoft.com/office/powerpoint/2010/main" val="69241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750" y="2696060"/>
            <a:ext cx="15013634" cy="557840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655455" y="538637"/>
            <a:ext cx="14836223" cy="1293061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algn="ctr"/>
            <a:r>
              <a:rPr lang="ru-RU" sz="7200" b="1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Панель администратора</a:t>
            </a:r>
          </a:p>
        </p:txBody>
      </p:sp>
    </p:spTree>
    <p:extLst>
      <p:ext uri="{BB962C8B-B14F-4D97-AF65-F5344CB8AC3E}">
        <p14:creationId xmlns:p14="http://schemas.microsoft.com/office/powerpoint/2010/main" val="40885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55455" y="538637"/>
            <a:ext cx="14836223" cy="1293061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algn="ctr"/>
            <a:r>
              <a:rPr lang="ru-RU" sz="7200" b="1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Форма ввода данных о товаре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760" y="1771651"/>
            <a:ext cx="10473614" cy="739049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443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455" y="2365457"/>
            <a:ext cx="14836223" cy="601936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655455" y="538637"/>
            <a:ext cx="14836223" cy="1293061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algn="ctr"/>
            <a:r>
              <a:rPr lang="ru-RU" sz="7200" b="1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Форма ввода данных о категориях</a:t>
            </a:r>
          </a:p>
        </p:txBody>
      </p:sp>
    </p:spTree>
    <p:extLst>
      <p:ext uri="{BB962C8B-B14F-4D97-AF65-F5344CB8AC3E}">
        <p14:creationId xmlns:p14="http://schemas.microsoft.com/office/powerpoint/2010/main" val="144877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55455" y="535154"/>
            <a:ext cx="14836223" cy="1169911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algn="ctr"/>
            <a:r>
              <a:rPr lang="ru-RU" sz="6400" b="1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Вывод данных о товаре и категориях</a:t>
            </a:r>
            <a:endParaRPr lang="ru-RU" sz="6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652" y="1828212"/>
            <a:ext cx="9494634" cy="294310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5736" y="1828213"/>
            <a:ext cx="3933821" cy="632119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877" y="4943796"/>
            <a:ext cx="7057711" cy="406366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194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677660" y="535154"/>
            <a:ext cx="14814017" cy="1293061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algn="ctr"/>
            <a:r>
              <a:rPr lang="ru-RU" sz="7200" b="1" dirty="0">
                <a:solidFill>
                  <a:schemeClr val="tx2">
                    <a:lumMod val="50000"/>
                  </a:schemeClr>
                </a:solidFill>
              </a:rPr>
              <a:t>Цель разработки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677662" y="1828215"/>
            <a:ext cx="14814017" cy="4494925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algn="just"/>
            <a:r>
              <a:rPr lang="ru-RU" sz="4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Целью разработки является получение полноценного информационного ресурса, позволяющего организовать работу с информацией о мебели, заказах и отзывах о ней, с использованием гипертекстовых технологий.</a:t>
            </a:r>
          </a:p>
          <a:p>
            <a:pPr algn="just"/>
            <a:r>
              <a:rPr lang="ru-RU" sz="4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достижения быстрого доступа к интересующей информации, а также её демонстрации конечному пользователю предусмотрен графический интерфейс с подсказками</a:t>
            </a:r>
            <a:endParaRPr lang="ru-RU" sz="40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77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55455" y="535154"/>
            <a:ext cx="14924883" cy="1293061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algn="ctr"/>
            <a:r>
              <a:rPr lang="ru-RU" sz="7200" b="1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Анализ использования разработки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655455" y="1710304"/>
            <a:ext cx="14924883" cy="7573641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algn="just"/>
            <a:r>
              <a:rPr lang="ru-RU" sz="4000" dirty="0">
                <a:solidFill>
                  <a:schemeClr val="tx2">
                    <a:lumMod val="50000"/>
                  </a:schemeClr>
                </a:solidFill>
              </a:rPr>
              <a:t>Интернет магазин мебели «MyRoom» предназначен для хранения и обработки сведений о продажах, имеющемся товаре, а также для предоставления информации покупателю о мебели и возможности приобретения той, что ему понравилась, ее оценки и комментирования. Обработанные сведения о продажах могут быть использованы для оценки спроса на тот или иной товар, а история просмотра и заказов товара клиентом для персонализации предложения.</a:t>
            </a:r>
          </a:p>
          <a:p>
            <a:pPr algn="just"/>
            <a:r>
              <a:rPr lang="ru-RU" sz="4000" dirty="0">
                <a:solidFill>
                  <a:schemeClr val="tx2">
                    <a:lumMod val="50000"/>
                  </a:schemeClr>
                </a:solidFill>
              </a:rPr>
              <a:t>Разрабатываемый интернет-магазин мебели может быть использован небольшими компаниями для продажи своего товара; обычными пользователями для ознакомления с ассортиментом, его оценки/ комментирования, а также для заказа мебели </a:t>
            </a:r>
            <a:r>
              <a:rPr lang="ru-RU" sz="4000" dirty="0" err="1">
                <a:solidFill>
                  <a:schemeClr val="tx2">
                    <a:lumMod val="50000"/>
                  </a:schemeClr>
                </a:solidFill>
              </a:rPr>
              <a:t>надом</a:t>
            </a:r>
            <a:r>
              <a:rPr lang="ru-RU" sz="40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592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655455" y="535154"/>
            <a:ext cx="14827502" cy="1293061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algn="ctr"/>
            <a:r>
              <a:rPr lang="ru-RU" sz="7200" b="1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Постановка задачи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655455" y="1827064"/>
            <a:ext cx="14827502" cy="800467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Требования к функциональным характеристикам:</a:t>
            </a:r>
            <a:endParaRPr lang="ru-RU" sz="4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655455" y="2627531"/>
            <a:ext cx="14827502" cy="2955568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marL="355671" indent="-355671">
              <a:buFont typeface="Arial" pitchFamily="34" charset="0"/>
              <a:buChar char="•"/>
            </a:pPr>
            <a:r>
              <a:rPr lang="ru-RU" dirty="0">
                <a:solidFill>
                  <a:schemeClr val="tx2">
                    <a:lumMod val="50000"/>
                  </a:schemeClr>
                </a:solidFill>
              </a:rPr>
              <a:t>Возможность регистрации / авторизации пользователя</a:t>
            </a:r>
          </a:p>
          <a:p>
            <a:pPr marL="355671" indent="-355671" algn="just">
              <a:buFont typeface="Arial" pitchFamily="34" charset="0"/>
              <a:buChar char="•"/>
            </a:pPr>
            <a:r>
              <a:rPr lang="ru-RU" dirty="0" smtClean="0">
                <a:solidFill>
                  <a:schemeClr val="tx2">
                    <a:lumMod val="50000"/>
                  </a:schemeClr>
                </a:solidFill>
              </a:rPr>
              <a:t>Возможность </a:t>
            </a:r>
            <a:r>
              <a:rPr lang="ru-RU" dirty="0">
                <a:solidFill>
                  <a:schemeClr val="tx2">
                    <a:lumMod val="50000"/>
                  </a:schemeClr>
                </a:solidFill>
              </a:rPr>
              <a:t>оценить товар и оставить комментарий</a:t>
            </a:r>
          </a:p>
          <a:p>
            <a:pPr marL="355671" indent="-355671" algn="just">
              <a:buFont typeface="Arial" pitchFamily="34" charset="0"/>
              <a:buChar char="•"/>
            </a:pPr>
            <a:r>
              <a:rPr lang="ru-RU" dirty="0">
                <a:solidFill>
                  <a:schemeClr val="tx2">
                    <a:lumMod val="50000"/>
                  </a:schemeClr>
                </a:solidFill>
              </a:rPr>
              <a:t>Возможность добавлять / убирать карточки товаров на сайт</a:t>
            </a:r>
          </a:p>
          <a:p>
            <a:pPr marL="355671" indent="-355671" algn="just">
              <a:buFont typeface="Arial" pitchFamily="34" charset="0"/>
              <a:buChar char="•"/>
            </a:pPr>
            <a:r>
              <a:rPr lang="ru-RU" dirty="0">
                <a:solidFill>
                  <a:schemeClr val="tx2">
                    <a:lumMod val="50000"/>
                  </a:schemeClr>
                </a:solidFill>
              </a:rPr>
              <a:t>Возможность добавлять / убирать категории товаров</a:t>
            </a:r>
          </a:p>
          <a:p>
            <a:pPr marL="355671" indent="-355671" algn="just">
              <a:buFont typeface="Arial" pitchFamily="34" charset="0"/>
              <a:buChar char="•"/>
            </a:pPr>
            <a:r>
              <a:rPr lang="ru-RU" dirty="0">
                <a:solidFill>
                  <a:schemeClr val="tx2">
                    <a:lumMod val="50000"/>
                  </a:schemeClr>
                </a:solidFill>
              </a:rPr>
              <a:t>Возможность просматривать статистику продаж и формировать отчет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1655455" y="5583099"/>
            <a:ext cx="14827502" cy="800467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Требования к надежности</a:t>
            </a:r>
            <a:endParaRPr lang="ru-RU" sz="4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655455" y="6383567"/>
            <a:ext cx="14827502" cy="2401399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marL="355671" indent="-355671" algn="just">
              <a:buFont typeface="Arial" pitchFamily="34" charset="0"/>
              <a:buChar char="•"/>
            </a:pPr>
            <a:r>
              <a:rPr lang="ru-RU" dirty="0" smtClean="0">
                <a:solidFill>
                  <a:schemeClr val="tx2">
                    <a:lumMod val="50000"/>
                  </a:schemeClr>
                </a:solidFill>
              </a:rPr>
              <a:t>Предусмотреть </a:t>
            </a:r>
            <a:r>
              <a:rPr lang="ru-RU" dirty="0">
                <a:solidFill>
                  <a:schemeClr val="tx2">
                    <a:lumMod val="50000"/>
                  </a:schemeClr>
                </a:solidFill>
              </a:rPr>
              <a:t>возможность восстановления пароля</a:t>
            </a:r>
          </a:p>
          <a:p>
            <a:pPr marL="355671" indent="-355671" algn="just">
              <a:buFont typeface="Arial" pitchFamily="34" charset="0"/>
              <a:buChar char="•"/>
            </a:pPr>
            <a:r>
              <a:rPr lang="ru-RU" dirty="0" smtClean="0">
                <a:solidFill>
                  <a:schemeClr val="tx2">
                    <a:lumMod val="50000"/>
                  </a:schemeClr>
                </a:solidFill>
              </a:rPr>
              <a:t>Предусмотреть </a:t>
            </a:r>
            <a:r>
              <a:rPr lang="ru-RU" dirty="0">
                <a:solidFill>
                  <a:schemeClr val="tx2">
                    <a:lumMod val="50000"/>
                  </a:schemeClr>
                </a:solidFill>
              </a:rPr>
              <a:t>блокировку некорректных действий пользователя при работе с сайтом</a:t>
            </a:r>
          </a:p>
          <a:p>
            <a:pPr marL="355671" indent="-355671" algn="just">
              <a:buFont typeface="Arial" pitchFamily="34" charset="0"/>
              <a:buChar char="•"/>
            </a:pPr>
            <a:r>
              <a:rPr lang="ru-RU" dirty="0" smtClean="0">
                <a:solidFill>
                  <a:schemeClr val="tx2">
                    <a:lumMod val="50000"/>
                  </a:schemeClr>
                </a:solidFill>
              </a:rPr>
              <a:t>Предусмотреть </a:t>
            </a:r>
            <a:r>
              <a:rPr lang="ru-RU" dirty="0">
                <a:solidFill>
                  <a:schemeClr val="tx2">
                    <a:lumMod val="50000"/>
                  </a:schemeClr>
                </a:solidFill>
              </a:rPr>
              <a:t>разграничение доступа пользователей</a:t>
            </a:r>
          </a:p>
        </p:txBody>
      </p:sp>
    </p:spTree>
    <p:extLst>
      <p:ext uri="{BB962C8B-B14F-4D97-AF65-F5344CB8AC3E}">
        <p14:creationId xmlns:p14="http://schemas.microsoft.com/office/powerpoint/2010/main" val="55840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55455" y="535154"/>
            <a:ext cx="14836223" cy="1293061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algn="ctr"/>
            <a:r>
              <a:rPr lang="ru-RU" sz="7200" b="1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Блок-схема</a:t>
            </a:r>
            <a:endParaRPr lang="ru-RU" sz="7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4" y="1831698"/>
            <a:ext cx="16707906" cy="737114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55455" y="535154"/>
            <a:ext cx="14836223" cy="1293061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algn="ctr"/>
            <a:r>
              <a:rPr lang="ru-RU" sz="7200" b="1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Структура базы данных</a:t>
            </a:r>
            <a:endParaRPr lang="ru-RU" sz="7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02" y="2768823"/>
            <a:ext cx="17353928" cy="529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8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55455" y="535154"/>
            <a:ext cx="14836223" cy="2401399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algn="ctr"/>
            <a:r>
              <a:rPr lang="ru-RU" sz="7200" b="1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Экономическое обоснование дипломной работы</a:t>
            </a: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697185"/>
              </p:ext>
            </p:extLst>
          </p:nvPr>
        </p:nvGraphicFramePr>
        <p:xfrm>
          <a:off x="1569993" y="3416362"/>
          <a:ext cx="15044491" cy="50263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547650"/>
                <a:gridCol w="7496841"/>
              </a:tblGrid>
              <a:tr h="1110647">
                <a:tc>
                  <a:txBody>
                    <a:bodyPr/>
                    <a:lstStyle/>
                    <a:p>
                      <a:pPr algn="ctr"/>
                      <a:r>
                        <a:rPr lang="ru-RU" sz="40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Себестоимость разработки</a:t>
                      </a:r>
                    </a:p>
                  </a:txBody>
                  <a:tcPr marL="182912" marR="182912" marT="91468" marB="91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114 263,31 руб</a:t>
                      </a:r>
                      <a:r>
                        <a:rPr lang="ru-RU" sz="40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.</a:t>
                      </a:r>
                      <a:endParaRPr lang="ru-RU" sz="4000" b="1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182912" marR="182912" marT="91468" marB="91468" anchor="ctr"/>
                </a:tc>
              </a:tr>
              <a:tr h="1402513">
                <a:tc>
                  <a:txBody>
                    <a:bodyPr/>
                    <a:lstStyle/>
                    <a:p>
                      <a:pPr algn="ctr"/>
                      <a:r>
                        <a:rPr lang="ru-RU" sz="40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Годовой экономический эффект</a:t>
                      </a:r>
                    </a:p>
                  </a:txBody>
                  <a:tcPr marL="182912" marR="182912" marT="91468" marB="91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277 125,34 руб</a:t>
                      </a:r>
                      <a:r>
                        <a:rPr lang="ru-RU" sz="40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.</a:t>
                      </a:r>
                      <a:endParaRPr lang="ru-RU" sz="4000" b="1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182912" marR="182912" marT="91468" marB="91468" anchor="ctr"/>
                </a:tc>
              </a:tr>
              <a:tr h="1110647">
                <a:tc>
                  <a:txBody>
                    <a:bodyPr/>
                    <a:lstStyle/>
                    <a:p>
                      <a:pPr algn="ctr"/>
                      <a:r>
                        <a:rPr lang="ru-RU" sz="40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Срок окупаемости</a:t>
                      </a:r>
                    </a:p>
                  </a:txBody>
                  <a:tcPr marL="182912" marR="182912" marT="91468" marB="91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5 </a:t>
                      </a:r>
                      <a:r>
                        <a:rPr lang="ru-RU" sz="40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месяцев</a:t>
                      </a:r>
                      <a:endParaRPr lang="ru-RU" sz="4000" b="1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182912" marR="182912" marT="91468" marB="91468" anchor="ctr"/>
                </a:tc>
              </a:tr>
              <a:tr h="1402513">
                <a:tc>
                  <a:txBody>
                    <a:bodyPr/>
                    <a:lstStyle/>
                    <a:p>
                      <a:pPr algn="ctr"/>
                      <a:r>
                        <a:rPr lang="ru-RU" sz="40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Коэффициент экономической эффективности:</a:t>
                      </a:r>
                    </a:p>
                  </a:txBody>
                  <a:tcPr marL="182912" marR="182912" marT="91468" marB="91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 2,43 </a:t>
                      </a:r>
                      <a:endParaRPr lang="ru-RU" sz="4000" b="1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182912" marR="182912" marT="91468" marB="91468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824" y="1831697"/>
            <a:ext cx="12243485" cy="688775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655455" y="538637"/>
            <a:ext cx="14836223" cy="1293061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algn="ctr"/>
            <a:r>
              <a:rPr lang="ru-RU" sz="7200" b="1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Каталог категории</a:t>
            </a:r>
          </a:p>
        </p:txBody>
      </p:sp>
    </p:spTree>
    <p:extLst>
      <p:ext uri="{BB962C8B-B14F-4D97-AF65-F5344CB8AC3E}">
        <p14:creationId xmlns:p14="http://schemas.microsoft.com/office/powerpoint/2010/main" val="113902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655455" y="538637"/>
            <a:ext cx="14836223" cy="1293061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algn="ctr"/>
            <a:r>
              <a:rPr lang="ru-RU" sz="7200" b="1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Корзина и избранное покупателя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1" y="2984182"/>
            <a:ext cx="8666586" cy="487551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926" y="2984180"/>
            <a:ext cx="8666584" cy="487551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876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Кнопка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Для лаб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Newsprint</Template>
  <TotalTime>1444</TotalTime>
  <Words>319</Words>
  <Application>Microsoft Office PowerPoint</Application>
  <PresentationFormat>Произвольный</PresentationFormat>
  <Paragraphs>45</Paragraphs>
  <Slides>14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NewsPrint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 Чидлеев</dc:creator>
  <cp:lastModifiedBy>Дмитрий Чидлеев</cp:lastModifiedBy>
  <cp:revision>21</cp:revision>
  <dcterms:created xsi:type="dcterms:W3CDTF">2022-06-11T13:36:45Z</dcterms:created>
  <dcterms:modified xsi:type="dcterms:W3CDTF">2022-06-12T19:27:02Z</dcterms:modified>
</cp:coreProperties>
</file>